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68" r:id="rId3"/>
    <p:sldId id="260" r:id="rId4"/>
  </p:sldIdLst>
  <p:sldSz cx="14400213" cy="10799763"/>
  <p:notesSz cx="6858000" cy="9144000"/>
  <p:defaultTextStyle>
    <a:defPPr>
      <a:defRPr lang="es-CL"/>
    </a:defPPr>
    <a:lvl1pPr marL="0" algn="l" defTabSz="1439997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1pPr>
    <a:lvl2pPr marL="719999" algn="l" defTabSz="1439997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2pPr>
    <a:lvl3pPr marL="1439997" algn="l" defTabSz="1439997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3pPr>
    <a:lvl4pPr marL="2159996" algn="l" defTabSz="1439997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4pPr>
    <a:lvl5pPr marL="2879994" algn="l" defTabSz="1439997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5pPr>
    <a:lvl6pPr marL="3599993" algn="l" defTabSz="1439997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6pPr>
    <a:lvl7pPr marL="4319991" algn="l" defTabSz="1439997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7pPr>
    <a:lvl8pPr marL="5039990" algn="l" defTabSz="1439997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8pPr>
    <a:lvl9pPr marL="5759988" algn="l" defTabSz="1439997" rtl="0" eaLnBrk="1" latinLnBrk="0" hangingPunct="1">
      <a:defRPr sz="283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0B0"/>
    <a:srgbClr val="FCF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66" d="100"/>
          <a:sy n="66" d="100"/>
        </p:scale>
        <p:origin x="-58" y="2150"/>
      </p:cViewPr>
      <p:guideLst>
        <p:guide orient="horz" pos="3401"/>
        <p:guide pos="45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16" y="1767462"/>
            <a:ext cx="12240181" cy="3759917"/>
          </a:xfrm>
        </p:spPr>
        <p:txBody>
          <a:bodyPr anchor="b"/>
          <a:lstStyle>
            <a:lvl1pPr algn="ctr">
              <a:defRPr sz="944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5672376"/>
            <a:ext cx="10800160" cy="2607442"/>
          </a:xfrm>
        </p:spPr>
        <p:txBody>
          <a:bodyPr/>
          <a:lstStyle>
            <a:lvl1pPr marL="0" indent="0" algn="ctr">
              <a:buNone/>
              <a:defRPr sz="3780"/>
            </a:lvl1pPr>
            <a:lvl2pPr marL="719999" indent="0" algn="ctr">
              <a:buNone/>
              <a:defRPr sz="3150"/>
            </a:lvl2pPr>
            <a:lvl3pPr marL="1439997" indent="0" algn="ctr">
              <a:buNone/>
              <a:defRPr sz="2835"/>
            </a:lvl3pPr>
            <a:lvl4pPr marL="2159996" indent="0" algn="ctr">
              <a:buNone/>
              <a:defRPr sz="2520"/>
            </a:lvl4pPr>
            <a:lvl5pPr marL="2879994" indent="0" algn="ctr">
              <a:buNone/>
              <a:defRPr sz="2520"/>
            </a:lvl5pPr>
            <a:lvl6pPr marL="3599993" indent="0" algn="ctr">
              <a:buNone/>
              <a:defRPr sz="2520"/>
            </a:lvl6pPr>
            <a:lvl7pPr marL="4319991" indent="0" algn="ctr">
              <a:buNone/>
              <a:defRPr sz="2520"/>
            </a:lvl7pPr>
            <a:lvl8pPr marL="5039990" indent="0" algn="ctr">
              <a:buNone/>
              <a:defRPr sz="2520"/>
            </a:lvl8pPr>
            <a:lvl9pPr marL="5759988" indent="0" algn="ctr">
              <a:buNone/>
              <a:defRPr sz="252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14-06-2015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029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14-06-2015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013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3" y="574987"/>
            <a:ext cx="3105046" cy="9152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574987"/>
            <a:ext cx="9135135" cy="9152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14-06-2015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54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14-06-2015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6319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5" y="2692444"/>
            <a:ext cx="12420184" cy="4492401"/>
          </a:xfrm>
        </p:spPr>
        <p:txBody>
          <a:bodyPr anchor="b"/>
          <a:lstStyle>
            <a:lvl1pPr>
              <a:defRPr sz="944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5" y="7227345"/>
            <a:ext cx="12420184" cy="2362447"/>
          </a:xfrm>
        </p:spPr>
        <p:txBody>
          <a:bodyPr/>
          <a:lstStyle>
            <a:lvl1pPr marL="0" indent="0">
              <a:buNone/>
              <a:defRPr sz="3780">
                <a:solidFill>
                  <a:schemeClr val="tx1"/>
                </a:solidFill>
              </a:defRPr>
            </a:lvl1pPr>
            <a:lvl2pPr marL="719999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2pPr>
            <a:lvl3pPr marL="1439997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3pPr>
            <a:lvl4pPr marL="2159996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4pPr>
            <a:lvl5pPr marL="2879994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5pPr>
            <a:lvl6pPr marL="3599993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6pPr>
            <a:lvl7pPr marL="4319991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7pPr>
            <a:lvl8pPr marL="503999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8pPr>
            <a:lvl9pPr marL="5759988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14-06-2015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435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874937"/>
            <a:ext cx="6120091" cy="68523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874937"/>
            <a:ext cx="6120091" cy="68523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14-06-2015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464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574990"/>
            <a:ext cx="12420184" cy="208745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2647443"/>
            <a:ext cx="6091964" cy="1297471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3944914"/>
            <a:ext cx="6091964" cy="58023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9" y="2647443"/>
            <a:ext cx="6121966" cy="1297471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9" y="3944914"/>
            <a:ext cx="6121966" cy="58023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14-06-2015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853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14-06-2015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73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14-06-2015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9134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719984"/>
            <a:ext cx="4644444" cy="2519945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554968"/>
            <a:ext cx="7290108" cy="7674832"/>
          </a:xfrm>
        </p:spPr>
        <p:txBody>
          <a:bodyPr/>
          <a:lstStyle>
            <a:lvl1pPr>
              <a:defRPr sz="5039"/>
            </a:lvl1pPr>
            <a:lvl2pPr>
              <a:defRPr sz="4409"/>
            </a:lvl2pPr>
            <a:lvl3pPr>
              <a:defRPr sz="378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0" y="3239929"/>
            <a:ext cx="4644444" cy="6002369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14-06-2015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939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719984"/>
            <a:ext cx="4644444" cy="2519945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554968"/>
            <a:ext cx="7290108" cy="7674832"/>
          </a:xfrm>
        </p:spPr>
        <p:txBody>
          <a:bodyPr anchor="t"/>
          <a:lstStyle>
            <a:lvl1pPr marL="0" indent="0">
              <a:buNone/>
              <a:defRPr sz="5039"/>
            </a:lvl1pPr>
            <a:lvl2pPr marL="719999" indent="0">
              <a:buNone/>
              <a:defRPr sz="4409"/>
            </a:lvl2pPr>
            <a:lvl3pPr marL="1439997" indent="0">
              <a:buNone/>
              <a:defRPr sz="3780"/>
            </a:lvl3pPr>
            <a:lvl4pPr marL="2159996" indent="0">
              <a:buNone/>
              <a:defRPr sz="3150"/>
            </a:lvl4pPr>
            <a:lvl5pPr marL="2879994" indent="0">
              <a:buNone/>
              <a:defRPr sz="3150"/>
            </a:lvl5pPr>
            <a:lvl6pPr marL="3599993" indent="0">
              <a:buNone/>
              <a:defRPr sz="3150"/>
            </a:lvl6pPr>
            <a:lvl7pPr marL="4319991" indent="0">
              <a:buNone/>
              <a:defRPr sz="3150"/>
            </a:lvl7pPr>
            <a:lvl8pPr marL="5039990" indent="0">
              <a:buNone/>
              <a:defRPr sz="3150"/>
            </a:lvl8pPr>
            <a:lvl9pPr marL="5759988" indent="0">
              <a:buNone/>
              <a:defRPr sz="315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0" y="3239929"/>
            <a:ext cx="4644444" cy="6002369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4D5B-54BF-400E-B3C3-529C9F431AB3}" type="datetimeFigureOut">
              <a:rPr lang="es-CL" smtClean="0"/>
              <a:t>14-06-2015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888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574990"/>
            <a:ext cx="12420184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874937"/>
            <a:ext cx="12420184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10009783"/>
            <a:ext cx="3240048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B4D5B-54BF-400E-B3C3-529C9F431AB3}" type="datetimeFigureOut">
              <a:rPr lang="es-CL" smtClean="0"/>
              <a:t>14-06-2015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10009783"/>
            <a:ext cx="4860072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10009783"/>
            <a:ext cx="3240048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EB88E-F1F1-4517-BB27-943C4CC2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969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sz="69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999" indent="-359999" algn="l" defTabSz="1439997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799996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3pPr>
      <a:lvl4pPr marL="2519995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3239994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959992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679991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399989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611998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966190" y="2667057"/>
            <a:ext cx="10114785" cy="5940088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800" b="1" dirty="0"/>
              <a:t>Instrucción:  </a:t>
            </a:r>
          </a:p>
          <a:p>
            <a:endParaRPr lang="es-MX" sz="2800" dirty="0" smtClean="0"/>
          </a:p>
          <a:p>
            <a:r>
              <a:rPr lang="es-MX" sz="2800" dirty="0" smtClean="0"/>
              <a:t>Esta </a:t>
            </a:r>
            <a:r>
              <a:rPr lang="es-MX" sz="2800" dirty="0"/>
              <a:t>actividad consiste en unir los dibujos que comienzan con la misma vocal inicial</a:t>
            </a:r>
            <a:r>
              <a:rPr lang="es-MX" sz="2800" dirty="0" smtClean="0"/>
              <a:t>.</a:t>
            </a:r>
          </a:p>
          <a:p>
            <a:endParaRPr lang="es-ES" sz="2800" dirty="0"/>
          </a:p>
          <a:p>
            <a:r>
              <a:rPr lang="es-MX" sz="2800" dirty="0" smtClean="0"/>
              <a:t>1. Elijan </a:t>
            </a:r>
            <a:r>
              <a:rPr lang="es-MX" sz="2800" dirty="0"/>
              <a:t>un dibujo de la parte superior e </a:t>
            </a:r>
            <a:r>
              <a:rPr lang="es-MX" sz="2800" dirty="0" smtClean="0"/>
              <a:t>identifiquen </a:t>
            </a:r>
            <a:r>
              <a:rPr lang="es-MX" sz="2800" dirty="0"/>
              <a:t>su vocal inicial (sin hacer </a:t>
            </a:r>
            <a:r>
              <a:rPr lang="es-MX" sz="2800" dirty="0" err="1"/>
              <a:t>click</a:t>
            </a:r>
            <a:r>
              <a:rPr lang="es-MX" sz="2800" dirty="0" smtClean="0"/>
              <a:t>).</a:t>
            </a:r>
            <a:endParaRPr lang="es-ES" sz="2800" dirty="0"/>
          </a:p>
          <a:p>
            <a:r>
              <a:rPr lang="es-MX" sz="2800" dirty="0" smtClean="0"/>
              <a:t>2. Encuentren </a:t>
            </a:r>
            <a:r>
              <a:rPr lang="es-MX" sz="2800" dirty="0"/>
              <a:t>el dibujo en la parte inferior que comienza con la misma </a:t>
            </a:r>
            <a:r>
              <a:rPr lang="es-MX" sz="2800" dirty="0" smtClean="0"/>
              <a:t>vocal (sin hacer </a:t>
            </a:r>
            <a:r>
              <a:rPr lang="es-MX" sz="2800" dirty="0" err="1" smtClean="0"/>
              <a:t>click</a:t>
            </a:r>
            <a:r>
              <a:rPr lang="es-MX" sz="2800" dirty="0" smtClean="0"/>
              <a:t>).</a:t>
            </a:r>
            <a:endParaRPr lang="es-ES" sz="2800" dirty="0"/>
          </a:p>
          <a:p>
            <a:r>
              <a:rPr lang="es-MX" sz="2800" dirty="0" smtClean="0"/>
              <a:t>3. Haz </a:t>
            </a:r>
            <a:r>
              <a:rPr lang="es-MX" sz="2800" dirty="0" err="1"/>
              <a:t>click</a:t>
            </a:r>
            <a:r>
              <a:rPr lang="es-MX" sz="2800" dirty="0"/>
              <a:t> en el dibujo de la parte superior para ver si han elegido correctamente.</a:t>
            </a:r>
            <a:endParaRPr lang="es-ES" sz="2800" dirty="0"/>
          </a:p>
          <a:p>
            <a:r>
              <a:rPr lang="es-MX" sz="2800" dirty="0" smtClean="0"/>
              <a:t>4. Pasa </a:t>
            </a:r>
            <a:r>
              <a:rPr lang="es-MX" sz="2800" dirty="0" smtClean="0"/>
              <a:t>a la siguiente imagen. </a:t>
            </a:r>
          </a:p>
          <a:p>
            <a:endParaRPr lang="es-MX" sz="2800" dirty="0"/>
          </a:p>
          <a:p>
            <a:pPr algn="just"/>
            <a:r>
              <a:rPr lang="es-MX" sz="1600" b="1" dirty="0" smtClean="0"/>
              <a:t>Estímulos: </a:t>
            </a:r>
            <a:r>
              <a:rPr lang="es-ES" sz="1600" dirty="0" smtClean="0"/>
              <a:t>Urraca</a:t>
            </a:r>
            <a:r>
              <a:rPr lang="es-ES" sz="1600" dirty="0"/>
              <a:t>, ovni</a:t>
            </a:r>
            <a:r>
              <a:rPr lang="es-ES" sz="1600" dirty="0" smtClean="0"/>
              <a:t>,</a:t>
            </a:r>
            <a:r>
              <a:rPr lang="es-ES" sz="1600" dirty="0"/>
              <a:t> </a:t>
            </a:r>
            <a:r>
              <a:rPr lang="es-ES" sz="1600" dirty="0" smtClean="0"/>
              <a:t>escorpión, armadura, inspector, ogro, estudiante, </a:t>
            </a:r>
            <a:r>
              <a:rPr lang="es-ES" sz="1600" dirty="0"/>
              <a:t>unicornio, </a:t>
            </a:r>
            <a:r>
              <a:rPr lang="es-ES" sz="1600" dirty="0" smtClean="0"/>
              <a:t> impermeable</a:t>
            </a:r>
            <a:r>
              <a:rPr lang="es-ES" sz="1600" dirty="0"/>
              <a:t>, </a:t>
            </a:r>
            <a:r>
              <a:rPr lang="es-ES" sz="1600" dirty="0" smtClean="0"/>
              <a:t>astronauta.</a:t>
            </a:r>
            <a:endParaRPr lang="es-ES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0976" y="6640713"/>
            <a:ext cx="2299312" cy="41590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86" y="247294"/>
            <a:ext cx="13991533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5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" y="-30409"/>
            <a:ext cx="14400000" cy="10979848"/>
          </a:xfrm>
          <a:prstGeom prst="rect">
            <a:avLst/>
          </a:prstGeom>
        </p:spPr>
      </p:pic>
      <p:pic>
        <p:nvPicPr>
          <p:cNvPr id="57" name="Imagen 1a"/>
          <p:cNvPicPr>
            <a:picLocks noChangeAspect="1"/>
          </p:cNvPicPr>
          <p:nvPr/>
        </p:nvPicPr>
        <p:blipFill rotWithShape="1">
          <a:blip r:embed="rId3"/>
          <a:srcRect t="14133" r="80260" b="10589"/>
          <a:stretch/>
        </p:blipFill>
        <p:spPr>
          <a:xfrm>
            <a:off x="-3" y="-23676"/>
            <a:ext cx="2842593" cy="10953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" name="Imagen 2a"/>
          <p:cNvPicPr>
            <a:picLocks noChangeAspect="1"/>
          </p:cNvPicPr>
          <p:nvPr/>
        </p:nvPicPr>
        <p:blipFill rotWithShape="1">
          <a:blip r:embed="rId3"/>
          <a:srcRect l="17979" t="14133" r="59242" b="10589"/>
          <a:stretch/>
        </p:blipFill>
        <p:spPr>
          <a:xfrm>
            <a:off x="2584175" y="-27919"/>
            <a:ext cx="3279912" cy="10953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Imagen 3"/>
          <p:cNvPicPr>
            <a:picLocks noChangeAspect="1"/>
          </p:cNvPicPr>
          <p:nvPr/>
        </p:nvPicPr>
        <p:blipFill rotWithShape="1">
          <a:blip r:embed="rId3"/>
          <a:srcRect l="38771" t="14133" r="37624" b="10589"/>
          <a:stretch/>
        </p:blipFill>
        <p:spPr>
          <a:xfrm>
            <a:off x="5585791" y="-11839"/>
            <a:ext cx="3399183" cy="10953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" name="Imagen 4"/>
          <p:cNvPicPr>
            <a:picLocks noChangeAspect="1"/>
          </p:cNvPicPr>
          <p:nvPr/>
        </p:nvPicPr>
        <p:blipFill rotWithShape="1">
          <a:blip r:embed="rId3"/>
          <a:srcRect l="60561" t="14133" r="17769" b="10589"/>
          <a:stretch/>
        </p:blipFill>
        <p:spPr>
          <a:xfrm>
            <a:off x="8706678" y="-12207"/>
            <a:ext cx="3120887" cy="10953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Imagen 5"/>
          <p:cNvPicPr>
            <a:picLocks noChangeAspect="1"/>
          </p:cNvPicPr>
          <p:nvPr/>
        </p:nvPicPr>
        <p:blipFill rotWithShape="1">
          <a:blip r:embed="rId3"/>
          <a:srcRect l="80502" t="13997" r="138" b="10725"/>
          <a:stretch/>
        </p:blipFill>
        <p:spPr>
          <a:xfrm>
            <a:off x="11589026" y="-39756"/>
            <a:ext cx="2787996" cy="10953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80" y="185044"/>
            <a:ext cx="2007906" cy="262154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276" y="1140698"/>
            <a:ext cx="2341016" cy="372841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941" y="5117233"/>
            <a:ext cx="1876936" cy="37284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7" y="62024"/>
            <a:ext cx="2217629" cy="340994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16" y="747402"/>
            <a:ext cx="1996253" cy="339052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613" y="4674302"/>
            <a:ext cx="2203492" cy="372841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185" y="749051"/>
            <a:ext cx="1701531" cy="372841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9" y="5486070"/>
            <a:ext cx="1455361" cy="3728411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909" y="5521145"/>
            <a:ext cx="1767111" cy="2920589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6691" y="5870335"/>
            <a:ext cx="1767111" cy="3390525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53" y="12067886"/>
            <a:ext cx="7659239" cy="680300"/>
          </a:xfrm>
          <a:prstGeom prst="rect">
            <a:avLst/>
          </a:prstGeom>
          <a:effectLst>
            <a:glow rad="38100">
              <a:schemeClr val="tx1">
                <a:lumMod val="75000"/>
                <a:lumOff val="25000"/>
                <a:alpha val="91000"/>
              </a:schemeClr>
            </a:glow>
            <a:softEdge rad="0"/>
          </a:effectLst>
        </p:spPr>
      </p:pic>
      <p:pic>
        <p:nvPicPr>
          <p:cNvPr id="34" name="Picture 2" descr="http://caligrafix.cl/wp-content/uploads/2013/11/logo-caligrafix-small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59" y="11556440"/>
            <a:ext cx="3281188" cy="121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Forma libre 49"/>
          <p:cNvSpPr/>
          <p:nvPr/>
        </p:nvSpPr>
        <p:spPr>
          <a:xfrm>
            <a:off x="11449878" y="3215968"/>
            <a:ext cx="1031098" cy="2807145"/>
          </a:xfrm>
          <a:custGeom>
            <a:avLst/>
            <a:gdLst>
              <a:gd name="connsiteX0" fmla="*/ 0 w 1031098"/>
              <a:gd name="connsiteY0" fmla="*/ 2807145 h 2807145"/>
              <a:gd name="connsiteX1" fmla="*/ 775252 w 1031098"/>
              <a:gd name="connsiteY1" fmla="*/ 1634328 h 2807145"/>
              <a:gd name="connsiteX2" fmla="*/ 1013792 w 1031098"/>
              <a:gd name="connsiteY2" fmla="*/ 143458 h 2807145"/>
              <a:gd name="connsiteX3" fmla="*/ 993913 w 1031098"/>
              <a:gd name="connsiteY3" fmla="*/ 143458 h 28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1098" h="2807145">
                <a:moveTo>
                  <a:pt x="0" y="2807145"/>
                </a:moveTo>
                <a:cubicBezTo>
                  <a:pt x="303143" y="2442710"/>
                  <a:pt x="606287" y="2078276"/>
                  <a:pt x="775252" y="1634328"/>
                </a:cubicBezTo>
                <a:cubicBezTo>
                  <a:pt x="944217" y="1190380"/>
                  <a:pt x="977349" y="391936"/>
                  <a:pt x="1013792" y="143458"/>
                </a:cubicBezTo>
                <a:cubicBezTo>
                  <a:pt x="1050235" y="-105020"/>
                  <a:pt x="1022074" y="19219"/>
                  <a:pt x="993913" y="143458"/>
                </a:cubicBezTo>
              </a:path>
            </a:pathLst>
          </a:custGeom>
          <a:noFill/>
          <a:ln w="762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" name="Forma libre 50"/>
          <p:cNvSpPr/>
          <p:nvPr/>
        </p:nvSpPr>
        <p:spPr>
          <a:xfrm>
            <a:off x="10933043" y="4114800"/>
            <a:ext cx="2088913" cy="2280335"/>
          </a:xfrm>
          <a:custGeom>
            <a:avLst/>
            <a:gdLst>
              <a:gd name="connsiteX0" fmla="*/ 0 w 2088913"/>
              <a:gd name="connsiteY0" fmla="*/ 0 h 2280335"/>
              <a:gd name="connsiteX1" fmla="*/ 854766 w 2088913"/>
              <a:gd name="connsiteY1" fmla="*/ 1212574 h 2280335"/>
              <a:gd name="connsiteX2" fmla="*/ 1967948 w 2088913"/>
              <a:gd name="connsiteY2" fmla="*/ 2186609 h 2280335"/>
              <a:gd name="connsiteX3" fmla="*/ 2007705 w 2088913"/>
              <a:gd name="connsiteY3" fmla="*/ 2186609 h 2280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8913" h="2280335">
                <a:moveTo>
                  <a:pt x="0" y="0"/>
                </a:moveTo>
                <a:cubicBezTo>
                  <a:pt x="263387" y="424069"/>
                  <a:pt x="526775" y="848139"/>
                  <a:pt x="854766" y="1212574"/>
                </a:cubicBezTo>
                <a:cubicBezTo>
                  <a:pt x="1182757" y="1577009"/>
                  <a:pt x="1775792" y="2024270"/>
                  <a:pt x="1967948" y="2186609"/>
                </a:cubicBezTo>
                <a:cubicBezTo>
                  <a:pt x="2160104" y="2348948"/>
                  <a:pt x="2083904" y="2267778"/>
                  <a:pt x="2007705" y="2186609"/>
                </a:cubicBezTo>
              </a:path>
            </a:pathLst>
          </a:custGeom>
          <a:noFill/>
          <a:ln w="762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2" name="Forma libre 51"/>
          <p:cNvSpPr/>
          <p:nvPr/>
        </p:nvSpPr>
        <p:spPr>
          <a:xfrm>
            <a:off x="4908685" y="2842591"/>
            <a:ext cx="3002863" cy="2359261"/>
          </a:xfrm>
          <a:custGeom>
            <a:avLst/>
            <a:gdLst>
              <a:gd name="connsiteX0" fmla="*/ 3002863 w 3002863"/>
              <a:gd name="connsiteY0" fmla="*/ 0 h 2359261"/>
              <a:gd name="connsiteX1" fmla="*/ 1969193 w 3002863"/>
              <a:gd name="connsiteY1" fmla="*/ 1113183 h 2359261"/>
              <a:gd name="connsiteX2" fmla="*/ 200028 w 3002863"/>
              <a:gd name="connsiteY2" fmla="*/ 2146852 h 2359261"/>
              <a:gd name="connsiteX3" fmla="*/ 21124 w 3002863"/>
              <a:gd name="connsiteY3" fmla="*/ 2345635 h 2359261"/>
              <a:gd name="connsiteX4" fmla="*/ 21124 w 3002863"/>
              <a:gd name="connsiteY4" fmla="*/ 2325757 h 235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2863" h="2359261">
                <a:moveTo>
                  <a:pt x="3002863" y="0"/>
                </a:moveTo>
                <a:cubicBezTo>
                  <a:pt x="2719597" y="377687"/>
                  <a:pt x="2436332" y="755374"/>
                  <a:pt x="1969193" y="1113183"/>
                </a:cubicBezTo>
                <a:cubicBezTo>
                  <a:pt x="1502054" y="1470992"/>
                  <a:pt x="524706" y="1941443"/>
                  <a:pt x="200028" y="2146852"/>
                </a:cubicBezTo>
                <a:cubicBezTo>
                  <a:pt x="-124650" y="2352261"/>
                  <a:pt x="50941" y="2315818"/>
                  <a:pt x="21124" y="2345635"/>
                </a:cubicBezTo>
                <a:cubicBezTo>
                  <a:pt x="-8693" y="2375452"/>
                  <a:pt x="6215" y="2350604"/>
                  <a:pt x="21124" y="2325757"/>
                </a:cubicBezTo>
              </a:path>
            </a:pathLst>
          </a:custGeom>
          <a:noFill/>
          <a:ln w="762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Forma libre 52"/>
          <p:cNvSpPr/>
          <p:nvPr/>
        </p:nvSpPr>
        <p:spPr>
          <a:xfrm>
            <a:off x="1697547" y="3498574"/>
            <a:ext cx="2576279" cy="2816355"/>
          </a:xfrm>
          <a:custGeom>
            <a:avLst/>
            <a:gdLst>
              <a:gd name="connsiteX0" fmla="*/ 2576279 w 2576279"/>
              <a:gd name="connsiteY0" fmla="*/ 0 h 2816355"/>
              <a:gd name="connsiteX1" fmla="*/ 1562488 w 2576279"/>
              <a:gd name="connsiteY1" fmla="*/ 914400 h 2816355"/>
              <a:gd name="connsiteX2" fmla="*/ 171010 w 2576279"/>
              <a:gd name="connsiteY2" fmla="*/ 2564296 h 2816355"/>
              <a:gd name="connsiteX3" fmla="*/ 71618 w 2576279"/>
              <a:gd name="connsiteY3" fmla="*/ 2782956 h 2816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6279" h="2816355">
                <a:moveTo>
                  <a:pt x="2576279" y="0"/>
                </a:moveTo>
                <a:cubicBezTo>
                  <a:pt x="2269822" y="243508"/>
                  <a:pt x="1963366" y="487017"/>
                  <a:pt x="1562488" y="914400"/>
                </a:cubicBezTo>
                <a:cubicBezTo>
                  <a:pt x="1161610" y="1341783"/>
                  <a:pt x="419488" y="2252870"/>
                  <a:pt x="171010" y="2564296"/>
                </a:cubicBezTo>
                <a:cubicBezTo>
                  <a:pt x="-77468" y="2875722"/>
                  <a:pt x="-2925" y="2829339"/>
                  <a:pt x="71618" y="2782956"/>
                </a:cubicBezTo>
              </a:path>
            </a:pathLst>
          </a:custGeom>
          <a:noFill/>
          <a:ln w="762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6" name="Forma libre 55"/>
          <p:cNvSpPr/>
          <p:nvPr/>
        </p:nvSpPr>
        <p:spPr>
          <a:xfrm>
            <a:off x="1749287" y="3518453"/>
            <a:ext cx="4671392" cy="1649896"/>
          </a:xfrm>
          <a:custGeom>
            <a:avLst/>
            <a:gdLst>
              <a:gd name="connsiteX0" fmla="*/ 0 w 4671392"/>
              <a:gd name="connsiteY0" fmla="*/ 0 h 1649896"/>
              <a:gd name="connsiteX1" fmla="*/ 1073427 w 4671392"/>
              <a:gd name="connsiteY1" fmla="*/ 815009 h 1649896"/>
              <a:gd name="connsiteX2" fmla="*/ 2126974 w 4671392"/>
              <a:gd name="connsiteY2" fmla="*/ 974035 h 1649896"/>
              <a:gd name="connsiteX3" fmla="*/ 3260035 w 4671392"/>
              <a:gd name="connsiteY3" fmla="*/ 854766 h 1649896"/>
              <a:gd name="connsiteX4" fmla="*/ 3935896 w 4671392"/>
              <a:gd name="connsiteY4" fmla="*/ 1093305 h 1649896"/>
              <a:gd name="connsiteX5" fmla="*/ 4591879 w 4671392"/>
              <a:gd name="connsiteY5" fmla="*/ 1590261 h 1649896"/>
              <a:gd name="connsiteX6" fmla="*/ 4671392 w 4671392"/>
              <a:gd name="connsiteY6" fmla="*/ 1649896 h 164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71392" h="1649896">
                <a:moveTo>
                  <a:pt x="0" y="0"/>
                </a:moveTo>
                <a:cubicBezTo>
                  <a:pt x="359465" y="326335"/>
                  <a:pt x="718931" y="652670"/>
                  <a:pt x="1073427" y="815009"/>
                </a:cubicBezTo>
                <a:cubicBezTo>
                  <a:pt x="1427923" y="977348"/>
                  <a:pt x="1762539" y="967409"/>
                  <a:pt x="2126974" y="974035"/>
                </a:cubicBezTo>
                <a:cubicBezTo>
                  <a:pt x="2491409" y="980661"/>
                  <a:pt x="2958548" y="834888"/>
                  <a:pt x="3260035" y="854766"/>
                </a:cubicBezTo>
                <a:cubicBezTo>
                  <a:pt x="3561522" y="874644"/>
                  <a:pt x="3713922" y="970723"/>
                  <a:pt x="3935896" y="1093305"/>
                </a:cubicBezTo>
                <a:cubicBezTo>
                  <a:pt x="4157870" y="1215888"/>
                  <a:pt x="4591879" y="1590261"/>
                  <a:pt x="4591879" y="1590261"/>
                </a:cubicBezTo>
                <a:lnTo>
                  <a:pt x="4671392" y="1649896"/>
                </a:lnTo>
              </a:path>
            </a:pathLst>
          </a:custGeom>
          <a:noFill/>
          <a:ln w="762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55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6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eviews.123rf.com/images/primeproud/primeproud1201/primeproud120100055/11804427-Wood-board-and-paper-sheet-with-black-paper-clip--Stock-Vector-board-notice-bullet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8289">
            <a:off x="94511" y="-1082214"/>
            <a:ext cx="13125565" cy="1312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 rot="20627537">
            <a:off x="2809906" y="1867279"/>
            <a:ext cx="7027770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780" b="1" dirty="0">
                <a:latin typeface="Comic Sans MS" panose="030F0702030302020204" pitchFamily="66" charset="0"/>
              </a:rPr>
              <a:t>Actividad Complementaria </a:t>
            </a:r>
            <a:endParaRPr lang="es-CL" sz="3780" b="1" dirty="0">
              <a:latin typeface="Comic Sans MS" panose="030F0702030302020204" pitchFamily="66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 rot="20627537">
            <a:off x="3143408" y="2744266"/>
            <a:ext cx="7027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El globo es un medio de transporte aéreo. </a:t>
            </a:r>
            <a:endParaRPr lang="es-CL" sz="3600" dirty="0" smtClean="0"/>
          </a:p>
        </p:txBody>
      </p:sp>
      <p:sp>
        <p:nvSpPr>
          <p:cNvPr id="5" name="CuadroTexto 3"/>
          <p:cNvSpPr txBox="1"/>
          <p:nvPr/>
        </p:nvSpPr>
        <p:spPr>
          <a:xfrm rot="20627537">
            <a:off x="3758357" y="5157402"/>
            <a:ext cx="702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Coméntalo</a:t>
            </a:r>
            <a:r>
              <a:rPr lang="es-CL" sz="3600" dirty="0"/>
              <a:t>.</a:t>
            </a:r>
            <a:endParaRPr lang="es-CL" sz="3600" dirty="0">
              <a:latin typeface="Comic Sans MS" panose="030F0702030302020204" pitchFamily="66" charset="0"/>
            </a:endParaRPr>
          </a:p>
        </p:txBody>
      </p:sp>
      <p:sp>
        <p:nvSpPr>
          <p:cNvPr id="6" name="CuadroTexto 3"/>
          <p:cNvSpPr txBox="1"/>
          <p:nvPr/>
        </p:nvSpPr>
        <p:spPr>
          <a:xfrm rot="20627537">
            <a:off x="3412916" y="3882269"/>
            <a:ext cx="7027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/>
              <a:t>¿</a:t>
            </a:r>
            <a:r>
              <a:rPr lang="es-CL" sz="3600" dirty="0"/>
              <a:t>Qué otros medios de </a:t>
            </a:r>
            <a:endParaRPr lang="es-CL" sz="3600" dirty="0" smtClean="0"/>
          </a:p>
          <a:p>
            <a:r>
              <a:rPr lang="es-CL" sz="3600" dirty="0" smtClean="0"/>
              <a:t>transporte </a:t>
            </a:r>
            <a:r>
              <a:rPr lang="es-CL" sz="3600" dirty="0"/>
              <a:t>aéreos conoces? </a:t>
            </a:r>
            <a:endParaRPr lang="es-CL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1471</TotalTime>
  <Words>126</Words>
  <Application>Microsoft Office PowerPoint</Application>
  <PresentationFormat>Personalizado</PresentationFormat>
  <Paragraphs>15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Arenas</dc:creator>
  <cp:lastModifiedBy>Catalina Hernandez</cp:lastModifiedBy>
  <cp:revision>67</cp:revision>
  <dcterms:created xsi:type="dcterms:W3CDTF">2015-03-19T00:40:34Z</dcterms:created>
  <dcterms:modified xsi:type="dcterms:W3CDTF">2015-06-14T20:37:58Z</dcterms:modified>
</cp:coreProperties>
</file>